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5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49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9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73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27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16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www.google.com/url?sa=t&amp;rct=j&amp;q=&amp;esrc=s&amp;source=web&amp;cd=1&amp;cad=rja&amp;uact=8&amp;ved=2ahUKEwirgqOs9vffAhWoPOwKHRHDCsMQtwIwAHoECAkQAQ&amp;url=https%3A%2F%2Fwww.youtube.com%2Fwatch%3Fv%3DKMTM-RS_eUg&amp;usg=AOvVaw2g4G1QF-xVPDVk8-uI_mW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2800" b="1" dirty="0"/>
              <a:t>Moduł VII    Kształtowanie postawy innowacyjności </a:t>
            </a:r>
          </a:p>
          <a:p>
            <a:r>
              <a:rPr lang="pl-PL" sz="2800" b="1" dirty="0"/>
              <a:t>u uczniów na I etapie edukacyjnym 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u="sng" dirty="0">
                <a:hlinkClick r:id="rId4"/>
              </a:rPr>
              <a:t>https://www.google.com/url?sa=t&amp;rct=j&amp;q=&amp;esrc=s&amp;source=web&amp;cd=1&amp;cad=rja&amp;uact=8&amp;ved=2ahUKEwirgqOs9vffAhWoPOwKHRHDCsMQtwIwAHoECAkQAQ&amp;url=https%3A%2F%2Fwww.youtube.com%2Fwatch%3Fv%3DKMTM-RS_eUg&amp;usg=AOvVaw2g4G1QF-xVPDVk8-uI_mWl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65300EC-E242-41C1-94A7-1EF72E6CD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36" y="2043221"/>
            <a:ext cx="6257042" cy="36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18640"/>
            <a:ext cx="10649607" cy="3589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Kreatywność</a:t>
            </a:r>
            <a:r>
              <a:rPr lang="pl-PL" dirty="0"/>
              <a:t> – zdolność do tworzenia nowych, nieszablonowych  </a:t>
            </a:r>
          </a:p>
          <a:p>
            <a:pPr marL="0" indent="0">
              <a:buNone/>
            </a:pPr>
            <a:r>
              <a:rPr lang="pl-PL" dirty="0"/>
              <a:t>                            pomysłów</a:t>
            </a:r>
          </a:p>
          <a:p>
            <a:pPr marL="0" indent="0">
              <a:buNone/>
            </a:pPr>
            <a:r>
              <a:rPr lang="pl-PL" b="1" dirty="0"/>
              <a:t>Innowacyjność</a:t>
            </a:r>
            <a:r>
              <a:rPr lang="pl-PL" dirty="0"/>
              <a:t> – zdolność wcielania tych pomysłów w życie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Innowacja jest zastosowaniem twórczego pomysłu. Innowację należy traktować jako przełożenie twórczych idei na praktyczne zastosowanie.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866120" cy="44470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Wybrane czynniki hamujące i osłabiające kreatywność  w organizacjach (T. Neil):</a:t>
            </a:r>
          </a:p>
          <a:p>
            <a:r>
              <a:rPr lang="pl-PL" dirty="0"/>
              <a:t>negatywne nastawienie pracowników i zespołów do zgłaszania własnych propozycji; </a:t>
            </a:r>
          </a:p>
          <a:p>
            <a:r>
              <a:rPr lang="pl-PL" dirty="0"/>
              <a:t>strach przed porażką; </a:t>
            </a:r>
          </a:p>
          <a:p>
            <a:r>
              <a:rPr lang="pl-PL" dirty="0"/>
              <a:t>niedostateczną ilość czasu na myślenie; </a:t>
            </a:r>
          </a:p>
          <a:p>
            <a:r>
              <a:rPr lang="pl-PL" dirty="0"/>
              <a:t>brak doświadczeń, które można wykorzystać;</a:t>
            </a:r>
          </a:p>
          <a:p>
            <a:r>
              <a:rPr lang="pl-PL" dirty="0"/>
              <a:t>zbyt sztywne traktowanie przepisów i reguł, brak swobody twórczej; </a:t>
            </a:r>
          </a:p>
          <a:p>
            <a:r>
              <a:rPr lang="pl-PL" dirty="0"/>
              <a:t>przyjmowanie błędnych założeń; </a:t>
            </a:r>
          </a:p>
          <a:p>
            <a:r>
              <a:rPr lang="pl-PL" dirty="0"/>
              <a:t>kierowanie się suchą logiką, bez uwzględniania intuicji; </a:t>
            </a:r>
          </a:p>
          <a:p>
            <a:r>
              <a:rPr lang="pl-PL" dirty="0"/>
              <a:t>przekonanie o własnym braku kreatywności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400" dirty="0" err="1"/>
              <a:t>Za:G.Raj</a:t>
            </a:r>
            <a:r>
              <a:rPr lang="pl-PL" sz="1400" dirty="0"/>
              <a:t> „Od kreatywności do innowacji : pielęgnacyjny charakter kreatywności w kształtowaniu innowacyjnej kultury organizacji” Pisma Humanistyczne 11, 2013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38072"/>
            <a:ext cx="10805160" cy="5056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Wybrane czynniki hamujące i osłabiające kreatywność  w organizacjach (T. </a:t>
            </a:r>
            <a:r>
              <a:rPr lang="pl-PL" b="1" dirty="0" err="1"/>
              <a:t>Sloane</a:t>
            </a:r>
            <a:r>
              <a:rPr lang="pl-PL" b="1" dirty="0"/>
              <a:t>):</a:t>
            </a:r>
          </a:p>
          <a:p>
            <a:r>
              <a:rPr lang="pl-PL" dirty="0"/>
              <a:t>krytyka i negatywne ocenianie pomysłów pracowników; </a:t>
            </a:r>
          </a:p>
          <a:p>
            <a:r>
              <a:rPr lang="pl-PL" dirty="0"/>
              <a:t>zakaz przeprowadzanie burzy mózgów służącej wymianie myśli i dostarczającej cennych pomysłów;</a:t>
            </a:r>
          </a:p>
          <a:p>
            <a:r>
              <a:rPr lang="pl-PL" dirty="0"/>
              <a:t>ukrywanie problemów i ocenianie, iż problem jest zbyt skomplikowany,  aby szeregowy pracownik mógł sam go rozwiązać; </a:t>
            </a:r>
          </a:p>
          <a:p>
            <a:r>
              <a:rPr lang="pl-PL" dirty="0"/>
              <a:t>skupianie się na efektywności, nie na innowacyjności. Każdy pracownik ma koncentrować się wyłącznie na własnych zadaniach i swojej pracy; </a:t>
            </a:r>
          </a:p>
          <a:p>
            <a:r>
              <a:rPr lang="pl-PL" dirty="0"/>
              <a:t>przepracowanie; </a:t>
            </a:r>
          </a:p>
          <a:p>
            <a:r>
              <a:rPr lang="pl-PL" dirty="0"/>
              <a:t>podporządkowanie się planom, które nie zawierają zazwyczaj zadań kreatywnego myślenia, jak również budżetu związanego z ich realizacją; </a:t>
            </a:r>
          </a:p>
          <a:p>
            <a:r>
              <a:rPr lang="pl-PL" dirty="0"/>
              <a:t>karanie pomyłki – ktoś, kto próbował wdrożyć ducha przedsiębiorczości we własne działania z niepowodzeniem, jest szykanowany i każe mu się odejść z pracy; </a:t>
            </a:r>
          </a:p>
          <a:p>
            <a:r>
              <a:rPr lang="pl-PL" dirty="0"/>
              <a:t>niespoglądanie na innych (brak wzorców) – najczęściej sprowadza się do twierdzenia: „pracuję w tej branży od lat i znam ten biznes lepiej niż inni”; </a:t>
            </a:r>
          </a:p>
          <a:p>
            <a:r>
              <a:rPr lang="pl-PL" dirty="0"/>
              <a:t>promowanie ludzi podobnych do siebie; </a:t>
            </a:r>
          </a:p>
          <a:p>
            <a:r>
              <a:rPr lang="pl-PL" dirty="0"/>
              <a:t>niewydawanie pieniędzy na treningi z kreatywności, którą postrzega się jako talent, a „talentu nie można się nauczyć”</a:t>
            </a:r>
          </a:p>
          <a:p>
            <a:pPr marL="0" indent="0">
              <a:buNone/>
            </a:pPr>
            <a:r>
              <a:rPr lang="pl-PL" sz="1600" dirty="0" err="1"/>
              <a:t>Za:G.Raj</a:t>
            </a:r>
            <a:r>
              <a:rPr lang="pl-PL" sz="1600" dirty="0"/>
              <a:t> „Od kreatywności do innowacji : pielęgnacyjny charakter kreatywności w kształtowaniu innowacyjnej kultury organizacji” Pisma Humanistyczne 11, 2013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1280565"/>
            <a:ext cx="11226800" cy="41273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/>
              <a:t>Co sprzyja kształtowaniu i rozwijaniu postawy innowacyjności u uczniów?</a:t>
            </a:r>
          </a:p>
          <a:p>
            <a:pPr lvl="0"/>
            <a:r>
              <a:rPr lang="pl-PL" dirty="0"/>
              <a:t>uczenie przez doświadczenia i eksperymentowanie;</a:t>
            </a:r>
          </a:p>
          <a:p>
            <a:pPr lvl="0"/>
            <a:r>
              <a:rPr lang="pl-PL" dirty="0"/>
              <a:t>wycofywanie wsparcia aż do osiągnięcia przez dziecko samodzielności w działaniu;</a:t>
            </a:r>
          </a:p>
          <a:p>
            <a:pPr lvl="0"/>
            <a:r>
              <a:rPr lang="pl-PL" dirty="0"/>
              <a:t>wykorzystanie aktualnie rozwijających się procesów poznawczych dziecka;</a:t>
            </a:r>
          </a:p>
          <a:p>
            <a:pPr lvl="0"/>
            <a:r>
              <a:rPr lang="pl-PL" dirty="0"/>
              <a:t>stwarzanie warunków do eksploracji środowiska;</a:t>
            </a:r>
          </a:p>
          <a:p>
            <a:pPr lvl="0"/>
            <a:r>
              <a:rPr lang="pl-PL" dirty="0"/>
              <a:t>stwarzanie warunków do popełniania błędów – ocenianie kształtujące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Co wspiera innowacyjne myślenie u dzieci?</a:t>
            </a:r>
          </a:p>
          <a:p>
            <a:pPr marL="0" indent="0">
              <a:buNone/>
            </a:pPr>
            <a:r>
              <a:rPr lang="pl-PL" dirty="0"/>
              <a:t>Przykłady:</a:t>
            </a:r>
          </a:p>
          <a:p>
            <a:r>
              <a:rPr lang="pl-PL" b="1" dirty="0"/>
              <a:t>drama</a:t>
            </a:r>
            <a:r>
              <a:rPr lang="pl-PL" dirty="0"/>
              <a:t> – zabawa polegająca na stworzeniu fikcyjnej sytuacji, w trakcie której dzieci mają możliwość zdobycia nowych doświadczeń, umiejętności oraz dokonania własnych wyborów;</a:t>
            </a:r>
          </a:p>
          <a:p>
            <a:r>
              <a:rPr lang="pl-PL" b="1" dirty="0"/>
              <a:t>analogie symboliczne </a:t>
            </a:r>
            <a:r>
              <a:rPr lang="pl-PL" dirty="0"/>
              <a:t>– szukanie symboli do zobrazowania zjawisk, uczuć i nastrojów</a:t>
            </a:r>
          </a:p>
          <a:p>
            <a:r>
              <a:rPr lang="pl-PL" b="1" dirty="0"/>
              <a:t>mapy skojarzeń </a:t>
            </a:r>
            <a:r>
              <a:rPr lang="pl-PL" dirty="0"/>
              <a:t>– prezentowanie przez dzieci skojarzeń z wybranym przedmiotem lub obrazkiem;</a:t>
            </a:r>
          </a:p>
          <a:p>
            <a:r>
              <a:rPr lang="pl-PL" b="1" dirty="0"/>
              <a:t>burza mózgów </a:t>
            </a:r>
            <a:r>
              <a:rPr lang="pl-PL" dirty="0"/>
              <a:t>– spontaniczne przedstawianie rozwiązań wybranego problemu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6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693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Co wspiera innowacyjne myślenie u dzieci?</a:t>
            </a:r>
          </a:p>
          <a:p>
            <a:pPr marL="0" indent="0">
              <a:buNone/>
            </a:pPr>
            <a:r>
              <a:rPr lang="pl-PL" dirty="0"/>
              <a:t>Przykłady</a:t>
            </a:r>
          </a:p>
          <a:p>
            <a:pPr lvl="0"/>
            <a:r>
              <a:rPr lang="pl-PL" b="1" dirty="0"/>
              <a:t>praca z wykorzystaniem technologii informacyjno-komunikacyjnych</a:t>
            </a:r>
          </a:p>
          <a:p>
            <a:r>
              <a:rPr lang="pl-PL" b="1" dirty="0"/>
              <a:t>kreatywne rysowanie</a:t>
            </a:r>
          </a:p>
          <a:p>
            <a:r>
              <a:rPr lang="pl-PL" b="1" dirty="0" err="1"/>
              <a:t>miniprojekty</a:t>
            </a:r>
            <a:endParaRPr lang="pl-PL" b="1" dirty="0"/>
          </a:p>
          <a:p>
            <a:r>
              <a:rPr lang="pl-PL" b="1" dirty="0"/>
              <a:t>pytania kluczowe </a:t>
            </a:r>
            <a:r>
              <a:rPr lang="pl-PL" dirty="0"/>
              <a:t>budzą u uczniów zainteresowanie daną tematyką. </a:t>
            </a:r>
          </a:p>
          <a:p>
            <a:pPr marL="0" indent="0">
              <a:buNone/>
            </a:pPr>
            <a:r>
              <a:rPr lang="pl-PL" sz="2400" dirty="0"/>
              <a:t>Przykład zastosowania:</a:t>
            </a:r>
          </a:p>
          <a:p>
            <a:pPr marL="0" indent="0">
              <a:buNone/>
            </a:pPr>
            <a:r>
              <a:rPr lang="pl-PL" sz="2600" u="sng" dirty="0"/>
              <a:t>Temat</a:t>
            </a:r>
            <a:r>
              <a:rPr lang="pl-PL" sz="2600" dirty="0"/>
              <a:t>: Obliczanie pól powierzchni ostrosłupów </a:t>
            </a:r>
          </a:p>
          <a:p>
            <a:pPr marL="0" indent="0">
              <a:buNone/>
            </a:pPr>
            <a:r>
              <a:rPr lang="pl-PL" sz="2600" u="sng" dirty="0"/>
              <a:t>Pytanie kluczowe</a:t>
            </a:r>
            <a:r>
              <a:rPr lang="pl-PL" sz="2600" dirty="0"/>
              <a:t>: Ile kolorowego papieru musisz kupić na oklejenie czapeczki karnawałowej w kształcie ostrosłupa prawidłowego sześciokątnego o krawędzi podstawy 8 cm i krawędzi bocznej 20 cm?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Ważnym elementem podczas inicjowania sytuacji problemowej jest zadawanie uczniom pytań otwartych np.: </a:t>
            </a:r>
          </a:p>
          <a:p>
            <a:pPr marL="0" indent="0">
              <a:buNone/>
            </a:pPr>
            <a:r>
              <a:rPr lang="pl-PL" dirty="0"/>
              <a:t>• co należy zrobić, aby……? </a:t>
            </a:r>
          </a:p>
          <a:p>
            <a:pPr marL="0" indent="0">
              <a:buNone/>
            </a:pPr>
            <a:r>
              <a:rPr lang="pl-PL" dirty="0"/>
              <a:t>• co się stanie, jeżeli……., dlaczego tak sądzisz? </a:t>
            </a:r>
          </a:p>
          <a:p>
            <a:pPr marL="0" indent="0">
              <a:buNone/>
            </a:pPr>
            <a:r>
              <a:rPr lang="pl-PL" dirty="0"/>
              <a:t>• co się zmieniło?, co zaobserwowałeś? </a:t>
            </a:r>
          </a:p>
          <a:p>
            <a:pPr marL="0" indent="0">
              <a:buNone/>
            </a:pPr>
            <a:r>
              <a:rPr lang="pl-PL" dirty="0"/>
              <a:t>• jak myślisz, dlaczego tak się stało?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Metody graficznego zapisu ułatwiające zapamiętanie podstawowych pojęć, obiektów i zależności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10436" y="2429301"/>
            <a:ext cx="9443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W metodach graficznego zapisu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 proces podejmowania decyzji przedstawia się na rysunku.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Metody te zachęcają do samodzielnego podejmowania decyzji.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Przykładowymi metodami graficznego zapisu są :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- rybi szkielet,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 -plakat,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 -mapa mentalna,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 -śnieżna kula,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-mapa skojarzeń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65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712</Words>
  <Application>Microsoft Office PowerPoint</Application>
  <PresentationFormat>Panoramiczny</PresentationFormat>
  <Paragraphs>87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DOSKONALENIE TRENERÓW WSPOMAGANIA OŚWIATY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37</cp:revision>
  <dcterms:created xsi:type="dcterms:W3CDTF">2018-12-02T13:14:09Z</dcterms:created>
  <dcterms:modified xsi:type="dcterms:W3CDTF">2019-01-18T19:25:33Z</dcterms:modified>
</cp:coreProperties>
</file>